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305" r:id="rId2"/>
    <p:sldId id="638" r:id="rId3"/>
    <p:sldId id="637" r:id="rId4"/>
    <p:sldId id="556" r:id="rId5"/>
    <p:sldId id="290" r:id="rId6"/>
    <p:sldId id="555" r:id="rId7"/>
    <p:sldId id="486" r:id="rId8"/>
    <p:sldId id="634" r:id="rId9"/>
    <p:sldId id="581" r:id="rId10"/>
    <p:sldId id="636" r:id="rId11"/>
    <p:sldId id="579" r:id="rId12"/>
    <p:sldId id="633" r:id="rId13"/>
    <p:sldId id="61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C0D00C2-7C06-4709-B898-894AB1E9AF9C}">
          <p14:sldIdLst>
            <p14:sldId id="305"/>
            <p14:sldId id="638"/>
            <p14:sldId id="637"/>
            <p14:sldId id="556"/>
            <p14:sldId id="290"/>
            <p14:sldId id="555"/>
            <p14:sldId id="486"/>
            <p14:sldId id="634"/>
            <p14:sldId id="581"/>
            <p14:sldId id="636"/>
            <p14:sldId id="579"/>
            <p14:sldId id="633"/>
            <p14:sldId id="61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3" autoAdjust="0"/>
    <p:restoredTop sz="86383" autoAdjust="0"/>
  </p:normalViewPr>
  <p:slideViewPr>
    <p:cSldViewPr snapToGrid="0">
      <p:cViewPr varScale="1">
        <p:scale>
          <a:sx n="103" d="100"/>
          <a:sy n="103" d="100"/>
        </p:scale>
        <p:origin x="876" y="102"/>
      </p:cViewPr>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media/image1.png>
</file>

<file path=ppt/media/image2.tif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10/23/2019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latin typeface="+mn-lt"/>
                <a:ea typeface="+mn-ea"/>
                <a:cs typeface="+mn-cs"/>
              </a:rPr>
              <a:t>Witron</a:t>
            </a:r>
            <a:r>
              <a:rPr lang="en-US" sz="1200" kern="1200" dirty="0">
                <a:solidFill>
                  <a:schemeClr val="tx1"/>
                </a:solidFill>
                <a:latin typeface="+mn-lt"/>
                <a:ea typeface="+mn-ea"/>
                <a:cs typeface="+mn-cs"/>
              </a:rPr>
              <a:t> Integrate is a maker of warehouse automation software and systems and Shane Tucci is a Data Analyst and </a:t>
            </a:r>
            <a:r>
              <a:rPr lang="en-US" sz="1200" kern="1200" dirty="0" err="1">
                <a:solidFill>
                  <a:schemeClr val="tx1"/>
                </a:solidFill>
                <a:latin typeface="+mn-lt"/>
                <a:ea typeface="+mn-ea"/>
                <a:cs typeface="+mn-cs"/>
              </a:rPr>
              <a:t>Witron</a:t>
            </a:r>
            <a:r>
              <a:rPr lang="en-US" sz="1200" kern="1200" dirty="0">
                <a:solidFill>
                  <a:schemeClr val="tx1"/>
                </a:solidFill>
                <a:latin typeface="+mn-lt"/>
                <a:ea typeface="+mn-ea"/>
                <a:cs typeface="+mn-cs"/>
              </a:rPr>
              <a:t> and a recent graduate from Lewis University (graduated last year with a degree in Computer Engineering)</a:t>
            </a:r>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139673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3194389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32391709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https://developer.mozilla.org/en-US/docs/Web/HTTP/CORS</a:t>
            </a:r>
          </a:p>
          <a:p>
            <a:endParaRPr lang="en-US" dirty="0"/>
          </a:p>
          <a:p>
            <a:r>
              <a:rPr lang="en-US" dirty="0"/>
              <a:t>https://www.youtube.com/watch?v=o8puzjzpjqo</a:t>
            </a:r>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2994647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9</a:t>
            </a:fld>
            <a:endParaRPr lang="en-US" dirty="0"/>
          </a:p>
        </p:txBody>
      </p:sp>
    </p:spTree>
    <p:extLst>
      <p:ext uri="{BB962C8B-B14F-4D97-AF65-F5344CB8AC3E}">
        <p14:creationId xmlns:p14="http://schemas.microsoft.com/office/powerpoint/2010/main" val="3998599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11</a:t>
            </a:fld>
            <a:endParaRPr lang="en-US"/>
          </a:p>
        </p:txBody>
      </p:sp>
    </p:spTree>
    <p:extLst>
      <p:ext uri="{BB962C8B-B14F-4D97-AF65-F5344CB8AC3E}">
        <p14:creationId xmlns:p14="http://schemas.microsoft.com/office/powerpoint/2010/main" val="2307181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12</a:t>
            </a:fld>
            <a:endParaRPr lang="en-US" dirty="0"/>
          </a:p>
        </p:txBody>
      </p:sp>
    </p:spTree>
    <p:extLst>
      <p:ext uri="{BB962C8B-B14F-4D97-AF65-F5344CB8AC3E}">
        <p14:creationId xmlns:p14="http://schemas.microsoft.com/office/powerpoint/2010/main" val="11414266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33554591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10/23/2019</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10/23/2019</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10/23/2019</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10/23/2019</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10/23/2019</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10/23/2019</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10/23/2019</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10/23/2019</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10/23/2019</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10/23/2019</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10/23/2019</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10/23/2019</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en.wikipedia.org/wiki/HTTP" TargetMode="External"/><Relationship Id="rId7" Type="http://schemas.openxmlformats.org/officeDocument/2006/relationships/hyperlink" Target="https://en.wikipedia.org/wiki/Mobile_app_development"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en.wikipedia.org/wiki/Object_database" TargetMode="External"/><Relationship Id="rId5" Type="http://schemas.openxmlformats.org/officeDocument/2006/relationships/hyperlink" Target="https://en.wikipedia.org/wiki/JSON" TargetMode="External"/><Relationship Id="rId4" Type="http://schemas.openxmlformats.org/officeDocument/2006/relationships/hyperlink" Target="https://en.wikipedia.org/wiki/XML"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Autofit/>
          </a:bodyPr>
          <a:lstStyle/>
          <a:p>
            <a:pPr marL="0" indent="0">
              <a:buNone/>
            </a:pPr>
            <a:r>
              <a:rPr lang="en-US" sz="2000" dirty="0"/>
              <a:t>Wednesday, October 23</a:t>
            </a:r>
            <a:r>
              <a:rPr lang="en-US" sz="2000" baseline="30000" dirty="0"/>
              <a:t>rd</a:t>
            </a:r>
            <a:r>
              <a:rPr lang="en-US" sz="2000" dirty="0"/>
              <a:t> from 2 to 2:50pm CST:</a:t>
            </a:r>
          </a:p>
          <a:p>
            <a:pPr marL="457200" indent="-457200">
              <a:spcBef>
                <a:spcPts val="400"/>
              </a:spcBef>
              <a:buFont typeface="+mj-lt"/>
              <a:buAutoNum type="arabicPeriod"/>
            </a:pPr>
            <a:r>
              <a:rPr lang="en-US" sz="2000" dirty="0"/>
              <a:t>Welcome to Chris Matheny &amp; Shane Tucci from </a:t>
            </a:r>
            <a:r>
              <a:rPr lang="en-US" sz="2000" dirty="0" err="1"/>
              <a:t>Witron</a:t>
            </a:r>
            <a:endParaRPr lang="en-US" sz="2000" dirty="0"/>
          </a:p>
          <a:p>
            <a:pPr marL="457200" indent="-457200">
              <a:spcBef>
                <a:spcPts val="400"/>
              </a:spcBef>
              <a:buFont typeface="+mj-lt"/>
              <a:buAutoNum type="arabicPeriod"/>
            </a:pPr>
            <a:r>
              <a:rPr lang="en-US" sz="2000" dirty="0"/>
              <a:t>Assignment from Previous Class</a:t>
            </a:r>
          </a:p>
          <a:p>
            <a:pPr marL="457200" indent="-457200">
              <a:spcBef>
                <a:spcPts val="400"/>
              </a:spcBef>
              <a:buFont typeface="+mj-lt"/>
              <a:buAutoNum type="arabicPeriod"/>
            </a:pPr>
            <a:r>
              <a:rPr lang="en-US" sz="2000" dirty="0"/>
              <a:t>More Web Services, REST, and CORs</a:t>
            </a:r>
          </a:p>
          <a:p>
            <a:pPr marL="457200" indent="-457200">
              <a:spcBef>
                <a:spcPts val="400"/>
              </a:spcBef>
              <a:buFont typeface="+mj-lt"/>
              <a:buAutoNum type="arabicPeriod"/>
            </a:pPr>
            <a:r>
              <a:rPr lang="en-US" sz="2000" dirty="0"/>
              <a:t>Demos</a:t>
            </a:r>
          </a:p>
          <a:p>
            <a:pPr marL="457200" indent="-457200">
              <a:spcBef>
                <a:spcPts val="400"/>
              </a:spcBef>
              <a:buFont typeface="+mj-lt"/>
              <a:buAutoNum type="arabicPeriod"/>
            </a:pPr>
            <a:r>
              <a:rPr lang="en-US" sz="2000" dirty="0"/>
              <a:t>Assignment for Next Class</a:t>
            </a:r>
          </a:p>
          <a:p>
            <a:pPr marL="457200" indent="-457200">
              <a:spcBef>
                <a:spcPts val="400"/>
              </a:spcBef>
              <a:buFont typeface="+mj-lt"/>
              <a:buAutoNum type="arabicPeriod"/>
            </a:pPr>
            <a:r>
              <a:rPr lang="en-US" sz="2000" dirty="0"/>
              <a:t>Recall Start, Stop, Continue Feedback</a:t>
            </a:r>
          </a:p>
          <a:p>
            <a:pPr marL="457200" indent="-457200">
              <a:spcBef>
                <a:spcPts val="400"/>
              </a:spcBef>
              <a:buFont typeface="+mj-lt"/>
              <a:buAutoNum type="arabicPeriod"/>
            </a:pPr>
            <a:r>
              <a:rPr lang="en-US" sz="2000" dirty="0"/>
              <a:t>Lab</a:t>
            </a:r>
          </a:p>
          <a:p>
            <a:pPr marL="0" indent="0">
              <a:buNone/>
            </a:pPr>
            <a:endParaRPr lang="en-US" sz="2000" dirty="0"/>
          </a:p>
          <a:p>
            <a:pPr marL="0" indent="0">
              <a:buNone/>
            </a:pPr>
            <a:r>
              <a:rPr lang="en-US" sz="20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All activities list items through item 6 prior to our next class.</a:t>
            </a:r>
          </a:p>
          <a:p>
            <a:pPr marL="0" indent="0">
              <a:buNone/>
            </a:pPr>
            <a:r>
              <a:rPr lang="en-US" sz="2000" dirty="0"/>
              <a:t>Wednesday Demos</a:t>
            </a:r>
          </a:p>
          <a:p>
            <a:pPr marL="0" indent="0">
              <a:buNone/>
            </a:pPr>
            <a:r>
              <a:rPr lang="en-US" sz="2000" dirty="0"/>
              <a:t>Friday Discussion Board </a:t>
            </a:r>
            <a:endParaRPr lang="en-US" dirty="0"/>
          </a:p>
        </p:txBody>
      </p:sp>
    </p:spTree>
    <p:extLst>
      <p:ext uri="{BB962C8B-B14F-4D97-AF65-F5344CB8AC3E}">
        <p14:creationId xmlns:p14="http://schemas.microsoft.com/office/powerpoint/2010/main" val="2831104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t>Start, Stop, Continue Retrospective Feedback Model</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601" cy="4486275"/>
          </a:xfrm>
        </p:spPr>
        <p:txBody>
          <a:bodyPr>
            <a:normAutofit/>
          </a:bodyPr>
          <a:lstStyle/>
          <a:p>
            <a:pPr marL="0" indent="0">
              <a:spcAft>
                <a:spcPts val="600"/>
              </a:spcAft>
              <a:buNone/>
            </a:pPr>
            <a:r>
              <a:rPr lang="en-US" sz="2000" b="1" u="sng" dirty="0"/>
              <a:t>Continue</a:t>
            </a:r>
            <a:r>
              <a:rPr lang="en-US" sz="2000" dirty="0"/>
              <a:t>: What is working? Something that we should make sure that we continue to do. </a:t>
            </a:r>
          </a:p>
          <a:p>
            <a:pPr marL="0" indent="0">
              <a:spcAft>
                <a:spcPts val="600"/>
              </a:spcAft>
              <a:buNone/>
            </a:pPr>
            <a:r>
              <a:rPr lang="en-US" sz="2000" b="1" u="sng" dirty="0"/>
              <a:t>Start</a:t>
            </a:r>
            <a:r>
              <a:rPr lang="en-US" sz="2000" dirty="0"/>
              <a:t>: What is something that would be nice to do that we are not doing now? Maybe something that you have seen work well in other classes or with other teams. </a:t>
            </a:r>
          </a:p>
          <a:p>
            <a:pPr marL="0" indent="0">
              <a:spcAft>
                <a:spcPts val="600"/>
              </a:spcAft>
              <a:buNone/>
            </a:pPr>
            <a:r>
              <a:rPr lang="en-US" sz="2000" b="1" u="sng" dirty="0"/>
              <a:t>Stop</a:t>
            </a:r>
            <a:r>
              <a:rPr lang="en-US" sz="2000" dirty="0"/>
              <a:t>: What is not working? Something that we should stop doing. </a:t>
            </a:r>
          </a:p>
        </p:txBody>
      </p:sp>
    </p:spTree>
    <p:extLst>
      <p:ext uri="{BB962C8B-B14F-4D97-AF65-F5344CB8AC3E}">
        <p14:creationId xmlns:p14="http://schemas.microsoft.com/office/powerpoint/2010/main" val="2614693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Scrum Team:</a:t>
            </a:r>
          </a:p>
          <a:p>
            <a:pPr marL="457200" indent="-457200">
              <a:buFont typeface="+mj-lt"/>
              <a:buAutoNum type="arabicPeriod"/>
            </a:pPr>
            <a:r>
              <a:rPr lang="en-US" sz="2000" dirty="0"/>
              <a:t>Complete Sprint 4 Retrospective utilizing Start, Stop, Continue methodology</a:t>
            </a:r>
          </a:p>
          <a:p>
            <a:pPr marL="457200" indent="-457200">
              <a:buFont typeface="+mj-lt"/>
              <a:buAutoNum type="arabicPeriod"/>
            </a:pPr>
            <a:r>
              <a:rPr lang="en-US" sz="2000" dirty="0"/>
              <a:t>Work on </a:t>
            </a:r>
            <a:r>
              <a:rPr lang="en-US" sz="2000" dirty="0" err="1"/>
              <a:t>SwissArmyKnife</a:t>
            </a:r>
            <a:r>
              <a:rPr lang="en-US" sz="2000" dirty="0"/>
              <a:t> (PA5) </a:t>
            </a:r>
          </a:p>
          <a:p>
            <a:pPr marL="457200" indent="-457200">
              <a:buFont typeface="+mj-lt"/>
              <a:buAutoNum type="arabicPeriod"/>
            </a:pPr>
            <a:r>
              <a:rPr lang="en-US" sz="2000" dirty="0"/>
              <a:t>Team report out by new Scrum Master at 2:46</a:t>
            </a:r>
          </a:p>
          <a:p>
            <a:pPr marL="0" indent="0">
              <a:buNone/>
            </a:pPr>
            <a:endParaRPr lang="en-US" sz="2000" dirty="0"/>
          </a:p>
          <a:p>
            <a:pPr marL="0" indent="0">
              <a:buNone/>
            </a:pPr>
            <a:endParaRPr lang="en-US" sz="2000" dirty="0"/>
          </a:p>
          <a:p>
            <a:pPr marL="0" indent="0">
              <a:buNone/>
            </a:pPr>
            <a:endParaRPr lang="en-US" sz="2000" dirty="0"/>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a:t>
            </a:r>
            <a:r>
              <a:rPr lang="en-US" u="sng" dirty="0"/>
              <a:t>stand up, give your name, your team name</a:t>
            </a:r>
            <a:r>
              <a:rPr lang="en-US" dirty="0"/>
              <a:t>,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11886326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3593438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22AA643-64C8-5044-9879-2A1404925417}"/>
              </a:ext>
            </a:extLst>
          </p:cNvPr>
          <p:cNvPicPr>
            <a:picLocks noChangeAspect="1"/>
          </p:cNvPicPr>
          <p:nvPr/>
        </p:nvPicPr>
        <p:blipFill>
          <a:blip r:embed="rId2"/>
          <a:stretch>
            <a:fillRect/>
          </a:stretch>
        </p:blipFill>
        <p:spPr>
          <a:xfrm>
            <a:off x="2664900" y="356685"/>
            <a:ext cx="6862199" cy="6144629"/>
          </a:xfrm>
          <a:prstGeom prst="rect">
            <a:avLst/>
          </a:prstGeom>
        </p:spPr>
      </p:pic>
    </p:spTree>
    <p:extLst>
      <p:ext uri="{BB962C8B-B14F-4D97-AF65-F5344CB8AC3E}">
        <p14:creationId xmlns:p14="http://schemas.microsoft.com/office/powerpoint/2010/main" val="1130809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All activities list items 1-3 prior to our next class.</a:t>
            </a:r>
          </a:p>
          <a:p>
            <a:pPr marL="0" indent="0">
              <a:buNone/>
            </a:pPr>
            <a:r>
              <a:rPr lang="en-US" sz="2000" dirty="0"/>
              <a:t>Wednesday Demos</a:t>
            </a:r>
          </a:p>
          <a:p>
            <a:pPr marL="0" indent="0">
              <a:buNone/>
            </a:pPr>
            <a:r>
              <a:rPr lang="en-US" sz="2000" dirty="0"/>
              <a:t>Friday Discussion Board </a:t>
            </a:r>
            <a:endParaRPr lang="en-US" dirty="0"/>
          </a:p>
        </p:txBody>
      </p:sp>
    </p:spTree>
    <p:extLst>
      <p:ext uri="{BB962C8B-B14F-4D97-AF65-F5344CB8AC3E}">
        <p14:creationId xmlns:p14="http://schemas.microsoft.com/office/powerpoint/2010/main" val="1462385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72434"/>
            <a:ext cx="9144000" cy="713132"/>
          </a:xfrm>
        </p:spPr>
        <p:txBody>
          <a:bodyPr anchor="ctr">
            <a:noAutofit/>
          </a:bodyPr>
          <a:lstStyle/>
          <a:p>
            <a:r>
              <a:rPr lang="en-US" sz="4000" dirty="0"/>
              <a:t>More Web Services, REST, and CORs</a:t>
            </a:r>
          </a:p>
        </p:txBody>
      </p:sp>
    </p:spTree>
    <p:extLst>
      <p:ext uri="{BB962C8B-B14F-4D97-AF65-F5344CB8AC3E}">
        <p14:creationId xmlns:p14="http://schemas.microsoft.com/office/powerpoint/2010/main" val="2239139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Web Services</a:t>
            </a:r>
          </a:p>
        </p:txBody>
      </p:sp>
      <p:sp>
        <p:nvSpPr>
          <p:cNvPr id="3" name="Rectangle 2">
            <a:extLst>
              <a:ext uri="{FF2B5EF4-FFF2-40B4-BE49-F238E27FC236}">
                <a16:creationId xmlns:a16="http://schemas.microsoft.com/office/drawing/2014/main" id="{6D4E1A95-16DC-4582-B3DE-CCF6667D032F}"/>
              </a:ext>
            </a:extLst>
          </p:cNvPr>
          <p:cNvSpPr/>
          <p:nvPr/>
        </p:nvSpPr>
        <p:spPr>
          <a:xfrm>
            <a:off x="752475" y="1614309"/>
            <a:ext cx="10515600" cy="2585323"/>
          </a:xfrm>
          <a:prstGeom prst="rect">
            <a:avLst/>
          </a:prstGeom>
        </p:spPr>
        <p:txBody>
          <a:bodyPr wrap="square">
            <a:spAutoFit/>
          </a:bodyPr>
          <a:lstStyle/>
          <a:p>
            <a:r>
              <a:rPr lang="en-US" dirty="0"/>
              <a:t>In a web service, the Web technology such as </a:t>
            </a:r>
            <a:r>
              <a:rPr lang="en-US" dirty="0">
                <a:hlinkClick r:id="rId3" tooltip="HTTP"/>
              </a:rPr>
              <a:t>HTTP</a:t>
            </a:r>
            <a:r>
              <a:rPr lang="en-US" dirty="0"/>
              <a:t>—originally designed for human-to-machine communication—is utilized for machine-to-machine communication, more specifically for transferring machine-readable file formats such as </a:t>
            </a:r>
            <a:r>
              <a:rPr lang="en-US" dirty="0">
                <a:hlinkClick r:id="rId4" tooltip="XML"/>
              </a:rPr>
              <a:t>XML</a:t>
            </a:r>
            <a:r>
              <a:rPr lang="en-US" dirty="0"/>
              <a:t> and </a:t>
            </a:r>
            <a:r>
              <a:rPr lang="en-US" dirty="0">
                <a:hlinkClick r:id="rId5" tooltip="JSON"/>
              </a:rPr>
              <a:t>JSON</a:t>
            </a:r>
            <a:r>
              <a:rPr lang="en-US" dirty="0"/>
              <a:t>.</a:t>
            </a:r>
          </a:p>
          <a:p>
            <a:endParaRPr lang="en-US" dirty="0"/>
          </a:p>
          <a:p>
            <a:r>
              <a:rPr lang="en-US" dirty="0"/>
              <a:t>In practice, a web service commonly provides an </a:t>
            </a:r>
            <a:r>
              <a:rPr lang="en-US" dirty="0">
                <a:hlinkClick r:id="rId6" tooltip="Object database"/>
              </a:rPr>
              <a:t>object-oriented</a:t>
            </a:r>
            <a:r>
              <a:rPr lang="en-US" dirty="0"/>
              <a:t> web-based interface to a database server, utilized for example by another web server, or by a </a:t>
            </a:r>
            <a:r>
              <a:rPr lang="en-US" dirty="0">
                <a:hlinkClick r:id="rId7" tooltip="Mobile app development"/>
              </a:rPr>
              <a:t>mobile app</a:t>
            </a:r>
            <a:r>
              <a:rPr lang="en-US" dirty="0"/>
              <a:t>, that provides a user interface to the end user. </a:t>
            </a:r>
          </a:p>
          <a:p>
            <a:endParaRPr lang="en-US" dirty="0"/>
          </a:p>
          <a:p>
            <a:r>
              <a:rPr lang="en-US" dirty="0"/>
              <a:t>Many organizations that provide data in formatted HTML pages will also provide that data on their server as XML or JSON, often through a web service to allow syndication</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8"/>
          <a:stretch>
            <a:fillRect/>
          </a:stretch>
        </p:blipFill>
        <p:spPr>
          <a:xfrm>
            <a:off x="10765403" y="59830"/>
            <a:ext cx="1290389" cy="1420356"/>
          </a:xfrm>
          <a:prstGeom prst="rect">
            <a:avLst/>
          </a:prstGeom>
        </p:spPr>
      </p:pic>
    </p:spTree>
    <p:extLst>
      <p:ext uri="{BB962C8B-B14F-4D97-AF65-F5344CB8AC3E}">
        <p14:creationId xmlns:p14="http://schemas.microsoft.com/office/powerpoint/2010/main" val="1055204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REST</a:t>
            </a:r>
          </a:p>
        </p:txBody>
      </p:sp>
      <p:sp>
        <p:nvSpPr>
          <p:cNvPr id="3" name="Rectangle 2">
            <a:extLst>
              <a:ext uri="{FF2B5EF4-FFF2-40B4-BE49-F238E27FC236}">
                <a16:creationId xmlns:a16="http://schemas.microsoft.com/office/drawing/2014/main" id="{6D4E1A95-16DC-4582-B3DE-CCF6667D032F}"/>
              </a:ext>
            </a:extLst>
          </p:cNvPr>
          <p:cNvSpPr/>
          <p:nvPr/>
        </p:nvSpPr>
        <p:spPr>
          <a:xfrm>
            <a:off x="752475" y="1614309"/>
            <a:ext cx="10515600" cy="4524315"/>
          </a:xfrm>
          <a:prstGeom prst="rect">
            <a:avLst/>
          </a:prstGeom>
        </p:spPr>
        <p:txBody>
          <a:bodyPr wrap="square">
            <a:spAutoFit/>
          </a:bodyPr>
          <a:lstStyle/>
          <a:p>
            <a:r>
              <a:rPr lang="en-US" dirty="0"/>
              <a:t>Representational State Transfer (REST) is an architectural style that defines a set of constraints and properties based on HTTP. Other kinds of web services, such as SOAP web services, expose their own arbitrary sets of operations.</a:t>
            </a:r>
          </a:p>
          <a:p>
            <a:endParaRPr lang="en-US" dirty="0"/>
          </a:p>
          <a:p>
            <a:r>
              <a:rPr lang="en-US" dirty="0"/>
              <a:t>"Web resources" were first defined on the World Wide Web as documents or files identified by their URLs. However, today they have a much more generic and abstract definition that encompasses every thing or entity that can be identified, named, addressed, or handled, in any way whatsoever, on the web. In a RESTful web service, requests made to a resource's URI will elicit a response that may be in HTML, XML, JSON, or some other format. The response may confirm that some alteration has been made to the stored resource, and the response may provide hypertext links to other related resources or collections of resources. When HTTP is used, as is most common, the operations available are GET, POST, PUT, DELETE, and other predefined CRUD HTTP methods.</a:t>
            </a:r>
          </a:p>
          <a:p>
            <a:endParaRPr lang="en-US" dirty="0"/>
          </a:p>
          <a:p>
            <a:r>
              <a:rPr lang="en-US" dirty="0"/>
              <a:t>By using a stateless protocol and standard operations, REST systems aim for fast performance, reliability, and the ability to grow, by re-using components that can be managed and updated without affecting the system as a whole, even while it is running.</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spTree>
    <p:extLst>
      <p:ext uri="{BB962C8B-B14F-4D97-AF65-F5344CB8AC3E}">
        <p14:creationId xmlns:p14="http://schemas.microsoft.com/office/powerpoint/2010/main" val="1329381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CORS</a:t>
            </a:r>
          </a:p>
        </p:txBody>
      </p:sp>
      <p:sp>
        <p:nvSpPr>
          <p:cNvPr id="3" name="Rectangle 2">
            <a:extLst>
              <a:ext uri="{FF2B5EF4-FFF2-40B4-BE49-F238E27FC236}">
                <a16:creationId xmlns:a16="http://schemas.microsoft.com/office/drawing/2014/main" id="{6D4E1A95-16DC-4582-B3DE-CCF6667D032F}"/>
              </a:ext>
            </a:extLst>
          </p:cNvPr>
          <p:cNvSpPr/>
          <p:nvPr/>
        </p:nvSpPr>
        <p:spPr>
          <a:xfrm>
            <a:off x="752475" y="1614309"/>
            <a:ext cx="10515600" cy="3416320"/>
          </a:xfrm>
          <a:prstGeom prst="rect">
            <a:avLst/>
          </a:prstGeom>
        </p:spPr>
        <p:txBody>
          <a:bodyPr wrap="square">
            <a:spAutoFit/>
          </a:bodyPr>
          <a:lstStyle/>
          <a:p>
            <a:r>
              <a:rPr lang="en-US" dirty="0"/>
              <a:t>Cross-Origin Resource Sharing (CORS):  CORS is a mechanism that uses additional HTTP headers to tell a browser to let a web application running at one origin (domain) have permission to access selected resources from a server at a different origin. A web application makes a cross-origin HTTP request when it requests a resource that has a different origin (domain, protocol, and port) than its own origin.</a:t>
            </a:r>
          </a:p>
          <a:p>
            <a:endParaRPr lang="en-US" dirty="0"/>
          </a:p>
          <a:p>
            <a:r>
              <a:rPr lang="en-US" dirty="0"/>
              <a:t>An example of a cross-origin request: The frontend JavaScript code for a web application served from http://domain-a.com uses XMLHttpRequest to make a request for http://api.domain-b.com/data.json.</a:t>
            </a:r>
          </a:p>
          <a:p>
            <a:endParaRPr lang="en-US" dirty="0"/>
          </a:p>
          <a:p>
            <a:r>
              <a:rPr lang="en-US" dirty="0"/>
              <a:t>For security reasons, browsers restrict cross-origin HTTP requests initiated from within scripts. For example, XMLHttpRequest and the Fetch API follow the same-origin policy. This means that a web application using those APIs can only request HTTP resources from the same origin the application was loaded from, unless the response from the other origin includes the right CORS headers.</a:t>
            </a:r>
          </a:p>
        </p:txBody>
      </p:sp>
      <p:pic>
        <p:nvPicPr>
          <p:cNvPr id="5" name="Picture 4">
            <a:extLst>
              <a:ext uri="{FF2B5EF4-FFF2-40B4-BE49-F238E27FC236}">
                <a16:creationId xmlns:a16="http://schemas.microsoft.com/office/drawing/2014/main" id="{3CB0D461-4881-45C7-9099-259B95A43E58}"/>
              </a:ext>
            </a:extLst>
          </p:cNvPr>
          <p:cNvPicPr>
            <a:picLocks noChangeAspect="1"/>
          </p:cNvPicPr>
          <p:nvPr/>
        </p:nvPicPr>
        <p:blipFill>
          <a:blip r:embed="rId3"/>
          <a:stretch>
            <a:fillRect/>
          </a:stretch>
        </p:blipFill>
        <p:spPr>
          <a:xfrm>
            <a:off x="9646215" y="547262"/>
            <a:ext cx="2238375" cy="609600"/>
          </a:xfrm>
          <a:prstGeom prst="rect">
            <a:avLst/>
          </a:prstGeom>
        </p:spPr>
      </p:pic>
      <p:pic>
        <p:nvPicPr>
          <p:cNvPr id="2" name="Picture 1">
            <a:extLst>
              <a:ext uri="{FF2B5EF4-FFF2-40B4-BE49-F238E27FC236}">
                <a16:creationId xmlns:a16="http://schemas.microsoft.com/office/drawing/2014/main" id="{125CC2C7-E434-40A3-ADC3-A814645705BF}"/>
              </a:ext>
            </a:extLst>
          </p:cNvPr>
          <p:cNvPicPr>
            <a:picLocks noChangeAspect="1"/>
          </p:cNvPicPr>
          <p:nvPr/>
        </p:nvPicPr>
        <p:blipFill>
          <a:blip r:embed="rId4"/>
          <a:stretch>
            <a:fillRect/>
          </a:stretch>
        </p:blipFill>
        <p:spPr>
          <a:xfrm>
            <a:off x="5919977" y="5708313"/>
            <a:ext cx="5348098" cy="784562"/>
          </a:xfrm>
          <a:prstGeom prst="rect">
            <a:avLst/>
          </a:prstGeom>
          <a:ln w="12700">
            <a:solidFill>
              <a:schemeClr val="tx1"/>
            </a:solidFill>
          </a:ln>
        </p:spPr>
      </p:pic>
    </p:spTree>
    <p:extLst>
      <p:ext uri="{BB962C8B-B14F-4D97-AF65-F5344CB8AC3E}">
        <p14:creationId xmlns:p14="http://schemas.microsoft.com/office/powerpoint/2010/main" val="2557805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FE608CC4-214A-48B7-B219-A6B37DD5CCC7}"/>
              </a:ext>
            </a:extLst>
          </p:cNvPr>
          <p:cNvGraphicFramePr>
            <a:graphicFrameLocks noChangeAspect="1"/>
          </p:cNvGraphicFramePr>
          <p:nvPr/>
        </p:nvGraphicFramePr>
        <p:xfrm>
          <a:off x="2994025" y="441325"/>
          <a:ext cx="6205538" cy="5975350"/>
        </p:xfrm>
        <a:graphic>
          <a:graphicData uri="http://schemas.openxmlformats.org/presentationml/2006/ole">
            <mc:AlternateContent xmlns:mc="http://schemas.openxmlformats.org/markup-compatibility/2006">
              <mc:Choice xmlns:v="urn:schemas-microsoft-com:vml" Requires="v">
                <p:oleObj spid="_x0000_s2060" name="Worksheet" r:id="rId3" imgW="7289800" imgH="7023100" progId="Excel.Sheet.12">
                  <p:embed/>
                </p:oleObj>
              </mc:Choice>
              <mc:Fallback>
                <p:oleObj name="Worksheet" r:id="rId3" imgW="7289800" imgH="7023100" progId="Excel.Sheet.12">
                  <p:embed/>
                  <p:pic>
                    <p:nvPicPr>
                      <p:cNvPr id="2" name="Object 1">
                        <a:extLst>
                          <a:ext uri="{FF2B5EF4-FFF2-40B4-BE49-F238E27FC236}">
                            <a16:creationId xmlns:a16="http://schemas.microsoft.com/office/drawing/2014/main" id="{FE608CC4-214A-48B7-B219-A6B37DD5CCC7}"/>
                          </a:ext>
                        </a:extLst>
                      </p:cNvPr>
                      <p:cNvPicPr/>
                      <p:nvPr/>
                    </p:nvPicPr>
                    <p:blipFill>
                      <a:blip r:embed="rId4"/>
                      <a:stretch>
                        <a:fillRect/>
                      </a:stretch>
                    </p:blipFill>
                    <p:spPr>
                      <a:xfrm>
                        <a:off x="2994025" y="441325"/>
                        <a:ext cx="6205538" cy="5975350"/>
                      </a:xfrm>
                      <a:prstGeom prst="rect">
                        <a:avLst/>
                      </a:prstGeom>
                    </p:spPr>
                  </p:pic>
                </p:oleObj>
              </mc:Fallback>
            </mc:AlternateContent>
          </a:graphicData>
        </a:graphic>
      </p:graphicFrame>
      <p:sp>
        <p:nvSpPr>
          <p:cNvPr id="3" name="Rectangle 2">
            <a:extLst>
              <a:ext uri="{FF2B5EF4-FFF2-40B4-BE49-F238E27FC236}">
                <a16:creationId xmlns:a16="http://schemas.microsoft.com/office/drawing/2014/main" id="{950932F7-C8C1-F04A-B5A7-9EF956047090}"/>
              </a:ext>
            </a:extLst>
          </p:cNvPr>
          <p:cNvSpPr/>
          <p:nvPr/>
        </p:nvSpPr>
        <p:spPr>
          <a:xfrm>
            <a:off x="3487996" y="1874520"/>
            <a:ext cx="4556415" cy="1463040"/>
          </a:xfrm>
          <a:prstGeom prst="rect">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26440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400"/>
              </a:spcBef>
            </a:pPr>
            <a:r>
              <a:rPr lang="en-US" sz="4400" dirty="0"/>
              <a:t>Assignment Q&amp;A</a:t>
            </a:r>
          </a:p>
        </p:txBody>
      </p:sp>
    </p:spTree>
    <p:extLst>
      <p:ext uri="{BB962C8B-B14F-4D97-AF65-F5344CB8AC3E}">
        <p14:creationId xmlns:p14="http://schemas.microsoft.com/office/powerpoint/2010/main" val="8306377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394</TotalTime>
  <Words>808</Words>
  <Application>Microsoft Office PowerPoint</Application>
  <PresentationFormat>Widescreen</PresentationFormat>
  <Paragraphs>68</Paragraphs>
  <Slides>13</Slides>
  <Notes>9</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8" baseType="lpstr">
      <vt:lpstr>Arial</vt:lpstr>
      <vt:lpstr>Calibri</vt:lpstr>
      <vt:lpstr>Calibri Light</vt:lpstr>
      <vt:lpstr>Office Theme</vt:lpstr>
      <vt:lpstr>Worksheet</vt:lpstr>
      <vt:lpstr>Object-Oriented Programming Discussion, Lecture, &amp; Lab Eric Pogue</vt:lpstr>
      <vt:lpstr>PowerPoint Presentation</vt:lpstr>
      <vt:lpstr>Assignment</vt:lpstr>
      <vt:lpstr>More Web Services, REST, and CORs</vt:lpstr>
      <vt:lpstr>Web Services</vt:lpstr>
      <vt:lpstr>REST</vt:lpstr>
      <vt:lpstr>CORS</vt:lpstr>
      <vt:lpstr>PowerPoint Presentation</vt:lpstr>
      <vt:lpstr>Assignment Q&amp;A</vt:lpstr>
      <vt:lpstr>Assignment</vt:lpstr>
      <vt:lpstr>Start, Stop, Continue Retrospective Feedback Model</vt:lpstr>
      <vt:lpstr>Lab</vt:lpstr>
      <vt:lpstr>End of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Pogue, Eric</dc:creator>
  <cp:lastModifiedBy>Eric Pogue</cp:lastModifiedBy>
  <cp:revision>35</cp:revision>
  <dcterms:created xsi:type="dcterms:W3CDTF">2019-10-04T13:39:56Z</dcterms:created>
  <dcterms:modified xsi:type="dcterms:W3CDTF">2019-10-23T17:44:09Z</dcterms:modified>
</cp:coreProperties>
</file>